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19" r:id="rId2"/>
    <p:sldId id="355" r:id="rId3"/>
    <p:sldId id="356" r:id="rId4"/>
    <p:sldId id="331" r:id="rId5"/>
    <p:sldId id="341" r:id="rId6"/>
    <p:sldId id="357" r:id="rId7"/>
    <p:sldId id="348" r:id="rId8"/>
    <p:sldId id="347" r:id="rId9"/>
    <p:sldId id="344" r:id="rId10"/>
    <p:sldId id="358" r:id="rId11"/>
    <p:sldId id="353" r:id="rId12"/>
    <p:sldId id="363" r:id="rId13"/>
    <p:sldId id="369" r:id="rId14"/>
    <p:sldId id="370" r:id="rId15"/>
    <p:sldId id="372" r:id="rId16"/>
    <p:sldId id="360" r:id="rId17"/>
    <p:sldId id="361" r:id="rId18"/>
    <p:sldId id="373" r:id="rId19"/>
    <p:sldId id="366" r:id="rId20"/>
    <p:sldId id="367" r:id="rId21"/>
    <p:sldId id="374" r:id="rId22"/>
    <p:sldId id="362" r:id="rId23"/>
    <p:sldId id="364" r:id="rId24"/>
    <p:sldId id="375" r:id="rId25"/>
    <p:sldId id="368" r:id="rId26"/>
    <p:sldId id="365" r:id="rId27"/>
    <p:sldId id="376" r:id="rId28"/>
    <p:sldId id="359" r:id="rId29"/>
    <p:sldId id="354" r:id="rId30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9"/>
    <p:restoredTop sz="82623" autoAdjust="0"/>
  </p:normalViewPr>
  <p:slideViewPr>
    <p:cSldViewPr>
      <p:cViewPr varScale="1">
        <p:scale>
          <a:sx n="107" d="100"/>
          <a:sy n="107" d="100"/>
        </p:scale>
        <p:origin x="183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3840"/>
    </p:cViewPr>
  </p:sorterViewPr>
  <p:notesViewPr>
    <p:cSldViewPr snapToGrid="0" snapToObjects="1">
      <p:cViewPr>
        <p:scale>
          <a:sx n="150" d="100"/>
          <a:sy n="150" d="100"/>
        </p:scale>
        <p:origin x="-168" y="10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9/7/22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38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9/7/22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3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Photo: Wakaji Matsumoto, Bandini Saturday School, Commerce, CA, circa 1927.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Activities designed to accompany </a:t>
            </a:r>
            <a:r>
              <a:rPr lang="en-US" i="1" baseline="0" dirty="0" err="1"/>
              <a:t>Wakaji</a:t>
            </a:r>
            <a:r>
              <a:rPr lang="en-US" i="1" baseline="0" dirty="0"/>
              <a:t> Matsumoto: An Artist in Two Worlds </a:t>
            </a:r>
            <a:r>
              <a:rPr lang="en-US" i="0" baseline="0" dirty="0"/>
              <a:t>online exhibition at the Japanese American National Museum. All a</a:t>
            </a:r>
            <a:r>
              <a:rPr lang="en-US" dirty="0"/>
              <a:t>ctivities by Karen </a:t>
            </a:r>
            <a:r>
              <a:rPr lang="en-US" dirty="0" err="1"/>
              <a:t>Matsuomto</a:t>
            </a:r>
            <a:r>
              <a:rPr lang="en-US" dirty="0"/>
              <a:t>, granddaughter of </a:t>
            </a:r>
            <a:r>
              <a:rPr lang="en-US" dirty="0" err="1"/>
              <a:t>Wakaji</a:t>
            </a:r>
            <a:r>
              <a:rPr lang="en-US" dirty="0"/>
              <a:t> Matsumoto and exhibition</a:t>
            </a:r>
            <a:r>
              <a:rPr lang="en-US" baseline="0" dirty="0"/>
              <a:t> </a:t>
            </a:r>
            <a:r>
              <a:rPr lang="en-US" dirty="0"/>
              <a:t>project liaison</a:t>
            </a:r>
            <a:r>
              <a:rPr lang="en-US" i="0" baseline="0" dirty="0"/>
              <a:t>.</a:t>
            </a:r>
            <a:r>
              <a:rPr lang="en-US" i="1" baseline="0" dirty="0"/>
              <a:t> 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*Or use the provided </a:t>
            </a:r>
            <a:r>
              <a:rPr lang="en-US" i="1" dirty="0"/>
              <a:t>Comparing</a:t>
            </a:r>
            <a:r>
              <a:rPr lang="en-US" i="1" baseline="0" dirty="0"/>
              <a:t> Images Worksheet</a:t>
            </a:r>
            <a:r>
              <a:rPr lang="en-US" i="0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76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Set 1 Image A</a:t>
            </a:r>
          </a:p>
          <a:p>
            <a:r>
              <a:rPr lang="en-US" dirty="0"/>
              <a:t>Photo: Wakaji Matsumoto, Parade in front of Nishi Hongwanji Temple, Los Angeles, CA, circa 1925.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34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</a:t>
            </a:r>
            <a:r>
              <a:rPr lang="en-US" baseline="0" dirty="0"/>
              <a:t> Set 1 Image B</a:t>
            </a:r>
            <a:endParaRPr lang="en-US" dirty="0"/>
          </a:p>
          <a:p>
            <a:r>
              <a:rPr lang="en-US" dirty="0"/>
              <a:t>Photo: Wakaji Matsumoto, Parade in Little Tokyo, Los Angeles, CA circa 1926.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66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</a:t>
            </a:r>
            <a:r>
              <a:rPr lang="en-US" baseline="0" dirty="0"/>
              <a:t> Set 1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Left (Image</a:t>
            </a:r>
            <a:r>
              <a:rPr lang="en-US" baseline="0" dirty="0"/>
              <a:t> A)</a:t>
            </a:r>
            <a:r>
              <a:rPr lang="en-US" dirty="0"/>
              <a:t>: </a:t>
            </a:r>
            <a:r>
              <a:rPr lang="en-US" dirty="0" err="1"/>
              <a:t>Wakaji</a:t>
            </a:r>
            <a:r>
              <a:rPr lang="en-US" dirty="0"/>
              <a:t> Matsumoto, Parade in front of Nishi </a:t>
            </a:r>
            <a:r>
              <a:rPr lang="en-US" dirty="0" err="1"/>
              <a:t>Hongwanji</a:t>
            </a:r>
            <a:r>
              <a:rPr lang="en-US" dirty="0"/>
              <a:t> Temple, Los Angeles, CA, circa 1925. </a:t>
            </a:r>
          </a:p>
          <a:p>
            <a:r>
              <a:rPr lang="en-US" dirty="0"/>
              <a:t>Right (Image B): </a:t>
            </a:r>
            <a:r>
              <a:rPr lang="en-US" dirty="0" err="1"/>
              <a:t>Wakaji</a:t>
            </a:r>
            <a:r>
              <a:rPr lang="en-US" dirty="0"/>
              <a:t> Matsumoto, Parade in Little Tokyo, Los Angeles, CA circa 1926.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4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Set 2</a:t>
            </a:r>
            <a:r>
              <a:rPr lang="en-US" baseline="0" dirty="0"/>
              <a:t> Image A</a:t>
            </a:r>
            <a:endParaRPr lang="en-US" dirty="0"/>
          </a:p>
          <a:p>
            <a:r>
              <a:rPr lang="en-US" dirty="0"/>
              <a:t>Photo: Wakaji Matsumoto, Beach picnic at a Los Angeles area beach, Los Angele, circa 1925.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525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Set 2</a:t>
            </a:r>
            <a:r>
              <a:rPr lang="en-US" baseline="0" dirty="0"/>
              <a:t> Image B</a:t>
            </a:r>
            <a:endParaRPr lang="en-US" dirty="0"/>
          </a:p>
          <a:p>
            <a:r>
              <a:rPr lang="en-US" dirty="0"/>
              <a:t>Photo: Wakaji Matsumoto, Clam digging at a beach in Hiroshima, Japan, circa 1935.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42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Set 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Left (Image A): </a:t>
            </a:r>
            <a:r>
              <a:rPr lang="en-US" dirty="0" err="1"/>
              <a:t>Wakaji</a:t>
            </a:r>
            <a:r>
              <a:rPr lang="en-US" dirty="0"/>
              <a:t> Matsumoto, Beach picnic at a Los Angeles area beach, Los Angele, circa 1925.</a:t>
            </a:r>
            <a:r>
              <a:rPr lang="en-US" baseline="0" dirty="0"/>
              <a:t> </a:t>
            </a:r>
          </a:p>
          <a:p>
            <a:r>
              <a:rPr lang="en-US" baseline="0" dirty="0"/>
              <a:t>Right (Image B)</a:t>
            </a:r>
            <a:r>
              <a:rPr lang="en-US" dirty="0"/>
              <a:t>: Wakaji Matsumoto, Clam digging at a beach in Hiroshima, Japan, circa 1935.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88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Set 3</a:t>
            </a:r>
            <a:r>
              <a:rPr lang="en-US" baseline="0" dirty="0"/>
              <a:t> Image A</a:t>
            </a:r>
            <a:endParaRPr lang="en-US" dirty="0"/>
          </a:p>
          <a:p>
            <a:r>
              <a:rPr lang="en-US" dirty="0"/>
              <a:t>Photo: Wakaji Matsumoto, Japanese Funeral at Boyle Heights Cemetery, Los Angeles, CA,</a:t>
            </a:r>
            <a:r>
              <a:rPr lang="en-US" baseline="0" dirty="0"/>
              <a:t> </a:t>
            </a:r>
            <a:r>
              <a:rPr lang="en-US" dirty="0"/>
              <a:t>circa 1925.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27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Set 3</a:t>
            </a:r>
            <a:r>
              <a:rPr lang="en-US" baseline="0" dirty="0"/>
              <a:t> Image B</a:t>
            </a:r>
            <a:r>
              <a:rPr lang="en-US" dirty="0"/>
              <a:t> </a:t>
            </a:r>
          </a:p>
          <a:p>
            <a:r>
              <a:rPr lang="en-US" dirty="0"/>
              <a:t>Photo: Wakaji Matsumoto, Funeral at Buddhist temple, Hiroshima, Japan. [DATE]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112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 Wakaji Matsumoto, Men viewing movie posters, Hiroshima, Japan, circa 1935.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92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Set 3</a:t>
            </a:r>
          </a:p>
          <a:p>
            <a:r>
              <a:rPr lang="en-US" dirty="0"/>
              <a:t>Left</a:t>
            </a:r>
            <a:r>
              <a:rPr lang="en-US" baseline="0" dirty="0"/>
              <a:t> (Image A): </a:t>
            </a:r>
            <a:r>
              <a:rPr lang="en-US" baseline="0" dirty="0" err="1"/>
              <a:t>Wakaji</a:t>
            </a:r>
            <a:r>
              <a:rPr lang="en-US" baseline="0" dirty="0"/>
              <a:t> Matsumoto, Japanese Funeral at Boyle Heights Cemetery, Los Angeles, CA, circa 1925.</a:t>
            </a:r>
            <a:endParaRPr lang="en-US" dirty="0"/>
          </a:p>
          <a:p>
            <a:r>
              <a:rPr lang="en-US" dirty="0"/>
              <a:t>Right</a:t>
            </a:r>
            <a:r>
              <a:rPr lang="en-US" baseline="0" dirty="0"/>
              <a:t> (Image B)</a:t>
            </a:r>
            <a:r>
              <a:rPr lang="en-US" dirty="0"/>
              <a:t>: Wakaji Matsumoto, Funeral at Buddhist temple, Hiroshima, Japan. [DATE]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56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</a:t>
            </a:r>
            <a:r>
              <a:rPr lang="en-US" baseline="0" dirty="0"/>
              <a:t> Set 4 Image A</a:t>
            </a:r>
            <a:endParaRPr lang="en-US" dirty="0"/>
          </a:p>
          <a:p>
            <a:r>
              <a:rPr lang="en-US" dirty="0"/>
              <a:t>Photo: Wakaji Matsumoto, Terraced farm and farmhouse in </a:t>
            </a:r>
            <a:r>
              <a:rPr lang="en-US" dirty="0" err="1"/>
              <a:t>Hiroshiima</a:t>
            </a:r>
            <a:r>
              <a:rPr lang="en-US" dirty="0"/>
              <a:t>, Japan, Hiroshima Prefecture. [DATE]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75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</a:t>
            </a:r>
            <a:r>
              <a:rPr lang="en-US" baseline="0" dirty="0"/>
              <a:t> Set 4 Image B</a:t>
            </a:r>
            <a:endParaRPr lang="en-US" dirty="0"/>
          </a:p>
          <a:p>
            <a:r>
              <a:rPr lang="en-US" dirty="0"/>
              <a:t>Photo: Wakaji Matsumoto, Japanese sharecropper farm, Los Angeles, 1925.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368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</a:t>
            </a:r>
            <a:r>
              <a:rPr lang="en-US" baseline="0" dirty="0"/>
              <a:t> Set 4 </a:t>
            </a:r>
          </a:p>
          <a:p>
            <a:r>
              <a:rPr lang="en-US" dirty="0"/>
              <a:t>Left (Image A): </a:t>
            </a:r>
            <a:r>
              <a:rPr lang="en-US" dirty="0" err="1"/>
              <a:t>Wakaji</a:t>
            </a:r>
            <a:r>
              <a:rPr lang="en-US" dirty="0"/>
              <a:t> Matsumoto, Terraced farm and farmhouse in </a:t>
            </a:r>
            <a:r>
              <a:rPr lang="en-US" dirty="0" err="1"/>
              <a:t>Hiroshiima</a:t>
            </a:r>
            <a:r>
              <a:rPr lang="en-US" dirty="0"/>
              <a:t>, Japan, Hiroshima Prefecture. [DATE]</a:t>
            </a:r>
          </a:p>
          <a:p>
            <a:r>
              <a:rPr lang="en-US" dirty="0"/>
              <a:t>Right</a:t>
            </a:r>
            <a:r>
              <a:rPr lang="en-US" baseline="0" dirty="0"/>
              <a:t> (Image B): </a:t>
            </a:r>
            <a:r>
              <a:rPr lang="en-US" dirty="0" err="1"/>
              <a:t>Wakaji</a:t>
            </a:r>
            <a:r>
              <a:rPr lang="en-US" dirty="0"/>
              <a:t> Matsumoto, Japanese sharecropper farm, Los Angeles, 1925.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089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Set 5</a:t>
            </a:r>
            <a:r>
              <a:rPr lang="en-US" baseline="0" dirty="0"/>
              <a:t> Image A</a:t>
            </a:r>
          </a:p>
          <a:p>
            <a:r>
              <a:rPr lang="en-US" dirty="0"/>
              <a:t>Photo: Wakaji Matsumoto, Japanese immigrant family at Los Angeles farm, Los Angeles, CA, 1927.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99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Set 5</a:t>
            </a:r>
            <a:r>
              <a:rPr lang="en-US" baseline="0" dirty="0"/>
              <a:t> Image B</a:t>
            </a:r>
            <a:r>
              <a:rPr lang="en-US" dirty="0"/>
              <a:t> </a:t>
            </a:r>
          </a:p>
          <a:p>
            <a:r>
              <a:rPr lang="en-US" dirty="0"/>
              <a:t>Photo: Wakaji Matsumoto, Wakamatsu and </a:t>
            </a:r>
            <a:r>
              <a:rPr lang="en-US" dirty="0" err="1"/>
              <a:t>Haru</a:t>
            </a:r>
            <a:r>
              <a:rPr lang="en-US" dirty="0"/>
              <a:t> Matsumoto and grandchildren, Hiroshima, Japan, 1929.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92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Set</a:t>
            </a:r>
            <a:r>
              <a:rPr lang="en-US" baseline="0" dirty="0"/>
              <a:t> 5</a:t>
            </a:r>
            <a:endParaRPr lang="en-US" dirty="0"/>
          </a:p>
          <a:p>
            <a:r>
              <a:rPr lang="en-US" dirty="0"/>
              <a:t>Left (Image A): </a:t>
            </a:r>
            <a:r>
              <a:rPr lang="en-US" dirty="0" err="1"/>
              <a:t>Wakaji</a:t>
            </a:r>
            <a:r>
              <a:rPr lang="en-US" dirty="0"/>
              <a:t> Matsumoto, Japanese immigrant family at Los Angeles farm, Los Angeles, CA, 1927.</a:t>
            </a:r>
          </a:p>
          <a:p>
            <a:r>
              <a:rPr lang="en-US" dirty="0"/>
              <a:t>Right</a:t>
            </a:r>
            <a:r>
              <a:rPr lang="en-US" baseline="0" dirty="0"/>
              <a:t> (Image B): </a:t>
            </a:r>
            <a:r>
              <a:rPr lang="en-US" dirty="0" err="1"/>
              <a:t>Wakaji</a:t>
            </a:r>
            <a:r>
              <a:rPr lang="en-US" dirty="0"/>
              <a:t> Matsumoto, Wakamatsu and </a:t>
            </a:r>
            <a:r>
              <a:rPr lang="en-US" dirty="0" err="1"/>
              <a:t>Haru</a:t>
            </a:r>
            <a:r>
              <a:rPr lang="en-US" dirty="0"/>
              <a:t> Matsumoto and grandchildren, Hiroshima, Japan, 1929.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4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98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Photo: Wakaji Matsumoto, Dress shop owned by Russian Jewish family in Hiroshima, Japan circa 1935.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Photo: Wakaji Matsumoto, Sons going back to Japan on steamship from San Pedro, CA, 1920.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208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Photo: Wakaji Matsumoto, Japanese immigrant family in Los Angeles, CA circa 1925.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Photo: Wakaji Matsumoto, School children using nets to catch pond life, Hiroshima, Japan, circa 1935.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Photo: Wakaji Matsumoto, Wakaji Matsumoto farm, Los Angeles, CA circa 1919.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Wakaji Matsumoto, Bandini Saturday School, Commerce, CA, 1927.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55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2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/>
              <a:t>Click to add photo album title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date and other details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4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2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1" y="1524002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1" y="1524002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1" y="1524002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7" y="1524002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9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9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9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1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9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4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4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1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noProof="1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lang="en-US" smtClean="0"/>
              <a:pPr/>
              <a:t>9/7/22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6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/>
              <a:t>Click icon to add picture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/>
              <a:t>Click icon</a:t>
            </a:r>
            <a:r>
              <a:rPr lang="en-US" i="0" baseline="0" dirty="0"/>
              <a:t> to add </a:t>
            </a:r>
            <a:r>
              <a:rPr lang="en-US" i="0" dirty="0"/>
              <a:t>full page picture</a:t>
            </a:r>
            <a:endParaRPr lang="en-US" i="0" baseline="0" dirty="0"/>
          </a:p>
          <a:p>
            <a:pPr marL="0" marR="0" indent="0" algn="ctr">
              <a:buFontTx/>
              <a:buNone/>
            </a:pPr>
            <a:endParaRPr lang="en-US" i="0" dirty="0"/>
          </a:p>
          <a:p>
            <a:pPr algn="ctr">
              <a:buFontTx/>
              <a:buNone/>
            </a:pPr>
            <a:endParaRPr lang="en-US" i="0" dirty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8" y="609602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/>
              <a:t>Click icon to add picture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/>
              <a:t>Click icon to add picture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7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2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9/7/22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2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1.wdp"/><Relationship Id="rId5" Type="http://schemas.openxmlformats.org/officeDocument/2006/relationships/image" Target="../media/image10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5.wdp"/><Relationship Id="rId5" Type="http://schemas.openxmlformats.org/officeDocument/2006/relationships/image" Target="../media/image16.png"/><Relationship Id="rId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9.wdp"/><Relationship Id="rId5" Type="http://schemas.openxmlformats.org/officeDocument/2006/relationships/image" Target="../media/image20.png"/><Relationship Id="rId4" Type="http://schemas.microsoft.com/office/2007/relationships/hdphoto" Target="../media/hdphoto1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2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3.wdp"/><Relationship Id="rId5" Type="http://schemas.openxmlformats.org/officeDocument/2006/relationships/image" Target="../media/image24.png"/><Relationship Id="rId4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2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2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7.wdp"/><Relationship Id="rId5" Type="http://schemas.openxmlformats.org/officeDocument/2006/relationships/image" Target="../media/image28.png"/><Relationship Id="rId4" Type="http://schemas.microsoft.com/office/2007/relationships/hdphoto" Target="../media/hdphoto26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0F94DFC-931D-D8C7-F1ED-8A63C51B8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32" y="685800"/>
            <a:ext cx="7465986" cy="2819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B8F953-9A03-5EDD-6280-EDBC8587CDFD}"/>
              </a:ext>
            </a:extLst>
          </p:cNvPr>
          <p:cNvSpPr txBox="1"/>
          <p:nvPr/>
        </p:nvSpPr>
        <p:spPr>
          <a:xfrm>
            <a:off x="476250" y="3824705"/>
            <a:ext cx="8305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tx1">
                    <a:lumMod val="85000"/>
                  </a:schemeClr>
                </a:solidFill>
              </a:rPr>
              <a:t>A picture is worth a 1,000 words…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3E5970-C2C9-D396-5359-AC006B90ECD2}"/>
              </a:ext>
            </a:extLst>
          </p:cNvPr>
          <p:cNvSpPr txBox="1"/>
          <p:nvPr/>
        </p:nvSpPr>
        <p:spPr>
          <a:xfrm>
            <a:off x="419100" y="4886982"/>
            <a:ext cx="842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85000"/>
                  </a:schemeClr>
                </a:solidFill>
                <a:cs typeface="Calibri" panose="020F0502020204030204" pitchFamily="34" charset="0"/>
              </a:rPr>
              <a:t>Strategies </a:t>
            </a:r>
            <a:r>
              <a:rPr lang="en-US" sz="2400" dirty="0">
                <a:solidFill>
                  <a:schemeClr val="tx1">
                    <a:lumMod val="85000"/>
                  </a:schemeClr>
                </a:solidFill>
                <a:cs typeface="Calibri" panose="020F0502020204030204" pitchFamily="34" charset="0"/>
              </a:rPr>
              <a:t>for using </a:t>
            </a:r>
            <a:r>
              <a:rPr lang="en-US" sz="2400" dirty="0" err="1">
                <a:solidFill>
                  <a:schemeClr val="tx1">
                    <a:lumMod val="85000"/>
                  </a:schemeClr>
                </a:solidFill>
                <a:cs typeface="Calibri" panose="020F0502020204030204" pitchFamily="34" charset="0"/>
              </a:rPr>
              <a:t>Wakaji</a:t>
            </a:r>
            <a:r>
              <a:rPr lang="en-US" sz="2400" dirty="0">
                <a:solidFill>
                  <a:schemeClr val="tx1">
                    <a:lumMod val="85000"/>
                  </a:schemeClr>
                </a:solidFill>
                <a:cs typeface="Calibri" panose="020F0502020204030204" pitchFamily="34" charset="0"/>
              </a:rPr>
              <a:t> Matsumoto’s photographic images </a:t>
            </a:r>
          </a:p>
          <a:p>
            <a:pPr algn="ctr"/>
            <a:r>
              <a:rPr lang="en-US" sz="2400" dirty="0">
                <a:solidFill>
                  <a:schemeClr val="tx1">
                    <a:lumMod val="85000"/>
                  </a:schemeClr>
                </a:solidFill>
                <a:cs typeface="Calibri" panose="020F0502020204030204" pitchFamily="34" charset="0"/>
              </a:rPr>
              <a:t>in your classroom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F0DBA6-EC02-AEAB-9D87-070D4D03F0C4}"/>
              </a:ext>
            </a:extLst>
          </p:cNvPr>
          <p:cNvCxnSpPr/>
          <p:nvPr/>
        </p:nvCxnSpPr>
        <p:spPr>
          <a:xfrm>
            <a:off x="228600" y="4724400"/>
            <a:ext cx="855345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8600" y="6248400"/>
            <a:ext cx="8553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Activities designed to accompany </a:t>
            </a:r>
            <a:r>
              <a:rPr lang="en-US" sz="1100" i="1" dirty="0" err="1">
                <a:solidFill>
                  <a:schemeClr val="tx1">
                    <a:lumMod val="85000"/>
                  </a:schemeClr>
                </a:solidFill>
              </a:rPr>
              <a:t>Wakaji</a:t>
            </a:r>
            <a:r>
              <a:rPr lang="en-US" sz="1100" i="1" dirty="0">
                <a:solidFill>
                  <a:schemeClr val="tx1">
                    <a:lumMod val="85000"/>
                  </a:schemeClr>
                </a:solidFill>
              </a:rPr>
              <a:t> Matsumoto: An Artist in Two Worlds </a:t>
            </a:r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online exhibition at the Japanese American National Museum. </a:t>
            </a:r>
          </a:p>
          <a:p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All activities by Karen </a:t>
            </a:r>
            <a:r>
              <a:rPr lang="en-US" sz="1100" dirty="0" err="1">
                <a:solidFill>
                  <a:schemeClr val="tx1">
                    <a:lumMod val="85000"/>
                  </a:schemeClr>
                </a:solidFill>
              </a:rPr>
              <a:t>Matsuomto</a:t>
            </a:r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, granddaughter of </a:t>
            </a:r>
            <a:r>
              <a:rPr lang="en-US" sz="1100" dirty="0" err="1">
                <a:solidFill>
                  <a:schemeClr val="tx1">
                    <a:lumMod val="85000"/>
                  </a:schemeClr>
                </a:solidFill>
              </a:rPr>
              <a:t>Wakaji</a:t>
            </a:r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 Matsumoto and exhibition project liaison. 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BDB1E9E-4500-BEED-124F-44863D47DB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1" y="1219200"/>
            <a:ext cx="9056914" cy="342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1297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295162-CA0E-408F-5873-E532CE47E77E}"/>
              </a:ext>
            </a:extLst>
          </p:cNvPr>
          <p:cNvSpPr txBox="1"/>
          <p:nvPr/>
        </p:nvSpPr>
        <p:spPr>
          <a:xfrm>
            <a:off x="729343" y="5334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</a:schemeClr>
                </a:solidFill>
              </a:rPr>
              <a:t>Strategy 3: Compare and Contrast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5024C-651A-D623-C02F-75AE0A38580A}"/>
              </a:ext>
            </a:extLst>
          </p:cNvPr>
          <p:cNvSpPr txBox="1"/>
          <p:nvPr/>
        </p:nvSpPr>
        <p:spPr>
          <a:xfrm>
            <a:off x="751114" y="1524000"/>
            <a:ext cx="82296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tx1">
                    <a:lumMod val="85000"/>
                  </a:schemeClr>
                </a:solidFill>
                <a:ea typeface="ＭＳ Ｐゴシック" charset="0"/>
              </a:rPr>
              <a:t>Make a comparison of two presented images</a:t>
            </a:r>
          </a:p>
          <a:p>
            <a:pPr>
              <a:defRPr/>
            </a:pPr>
            <a:endParaRPr lang="en-US" sz="1200" dirty="0">
              <a:solidFill>
                <a:schemeClr val="tx1">
                  <a:lumMod val="85000"/>
                </a:schemeClr>
              </a:solidFill>
              <a:ea typeface="ＭＳ Ｐゴシック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85000"/>
                  </a:schemeClr>
                </a:solidFill>
                <a:ea typeface="ＭＳ Ｐゴシック" charset="0"/>
              </a:rPr>
              <a:t>  Have students draw a t-chart*</a:t>
            </a:r>
          </a:p>
          <a:p>
            <a:pPr lvl="1" eaLnBrk="1" hangingPunct="1">
              <a:defRPr/>
            </a:pPr>
            <a:endParaRPr lang="en-US" sz="1200" dirty="0">
              <a:solidFill>
                <a:schemeClr val="tx1">
                  <a:lumMod val="85000"/>
                </a:schemeClr>
              </a:solidFill>
              <a:ea typeface="ＭＳ Ｐゴシック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85000"/>
                  </a:schemeClr>
                </a:solidFill>
                <a:ea typeface="ＭＳ Ｐゴシック" charset="0"/>
              </a:rPr>
              <a:t>  On the left side have them write observations about </a:t>
            </a:r>
          </a:p>
          <a:p>
            <a:pPr lvl="1" eaLnBrk="1" hangingPunct="1">
              <a:defRPr/>
            </a:pPr>
            <a:r>
              <a:rPr lang="en-US" sz="2800" dirty="0">
                <a:solidFill>
                  <a:schemeClr val="tx1">
                    <a:lumMod val="85000"/>
                  </a:schemeClr>
                </a:solidFill>
                <a:ea typeface="ＭＳ Ｐゴシック" charset="0"/>
              </a:rPr>
              <a:t>   what they see (evidence) in the first image</a:t>
            </a:r>
          </a:p>
          <a:p>
            <a:pPr lvl="1" eaLnBrk="1" hangingPunct="1">
              <a:defRPr/>
            </a:pPr>
            <a:endParaRPr lang="en-US" sz="1200" dirty="0">
              <a:solidFill>
                <a:schemeClr val="tx1">
                  <a:lumMod val="85000"/>
                </a:schemeClr>
              </a:solidFill>
              <a:ea typeface="ＭＳ Ｐゴシック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85000"/>
                  </a:schemeClr>
                </a:solidFill>
                <a:ea typeface="ＭＳ Ｐゴシック" charset="0"/>
              </a:rPr>
              <a:t>  On the right side have them write observations  </a:t>
            </a:r>
          </a:p>
          <a:p>
            <a:pPr lvl="1" eaLnBrk="1" hangingPunct="1">
              <a:defRPr/>
            </a:pPr>
            <a:r>
              <a:rPr lang="en-US" sz="2800" dirty="0">
                <a:solidFill>
                  <a:schemeClr val="tx1">
                    <a:lumMod val="85000"/>
                  </a:schemeClr>
                </a:solidFill>
                <a:ea typeface="ＭＳ Ｐゴシック" charset="0"/>
              </a:rPr>
              <a:t>   about what they see (evidence) in the second image</a:t>
            </a:r>
          </a:p>
          <a:p>
            <a:pPr lvl="1" eaLnBrk="1" hangingPunct="1">
              <a:defRPr/>
            </a:pPr>
            <a:endParaRPr lang="en-US" sz="1200" dirty="0">
              <a:solidFill>
                <a:schemeClr val="tx1">
                  <a:lumMod val="85000"/>
                </a:schemeClr>
              </a:solidFill>
              <a:ea typeface="ＭＳ Ｐゴシック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85000"/>
                  </a:schemeClr>
                </a:solidFill>
                <a:ea typeface="ＭＳ Ｐゴシック" charset="0"/>
              </a:rPr>
              <a:t>  Discuss similarities and differences </a:t>
            </a:r>
          </a:p>
          <a:p>
            <a:pPr lvl="1" eaLnBrk="1" hangingPunct="1">
              <a:buFont typeface="Arial" charset="0"/>
              <a:buChar char="•"/>
              <a:defRPr/>
            </a:pPr>
            <a:endParaRPr lang="en-US" sz="1200" dirty="0">
              <a:solidFill>
                <a:schemeClr val="tx1">
                  <a:lumMod val="85000"/>
                </a:schemeClr>
              </a:solidFill>
              <a:ea typeface="ＭＳ Ｐゴシック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85000"/>
                  </a:schemeClr>
                </a:solidFill>
                <a:ea typeface="ＭＳ Ｐゴシック" charset="0"/>
              </a:rPr>
              <a:t>  Go from observations to inferences</a:t>
            </a:r>
          </a:p>
        </p:txBody>
      </p:sp>
    </p:spTree>
    <p:extLst>
      <p:ext uri="{BB962C8B-B14F-4D97-AF65-F5344CB8AC3E}">
        <p14:creationId xmlns:p14="http://schemas.microsoft.com/office/powerpoint/2010/main" val="28873926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47DA89-1AE6-BFB8-142F-B7C64128B8F9}"/>
              </a:ext>
            </a:extLst>
          </p:cNvPr>
          <p:cNvSpPr txBox="1"/>
          <p:nvPr/>
        </p:nvSpPr>
        <p:spPr>
          <a:xfrm>
            <a:off x="914400" y="43958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Photo Sets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777DD3-774A-C5E5-13C1-D203D1F866BD}"/>
              </a:ext>
            </a:extLst>
          </p:cNvPr>
          <p:cNvSpPr txBox="1"/>
          <p:nvPr/>
        </p:nvSpPr>
        <p:spPr>
          <a:xfrm>
            <a:off x="783771" y="1937148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Photo Set 1:  Two parade scenes in Little Tokyo, Los Angeles, CA.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BFC85-FECC-DDCE-BDE2-98546FAA3EE3}"/>
              </a:ext>
            </a:extLst>
          </p:cNvPr>
          <p:cNvSpPr txBox="1"/>
          <p:nvPr/>
        </p:nvSpPr>
        <p:spPr>
          <a:xfrm>
            <a:off x="762000" y="3232664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Photo Set 3:  Japanese funerals in Los Angeles, CA and Hiroshima, Japan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2D53C3-B7CA-0524-6748-19999B85C3D8}"/>
              </a:ext>
            </a:extLst>
          </p:cNvPr>
          <p:cNvSpPr txBox="1"/>
          <p:nvPr/>
        </p:nvSpPr>
        <p:spPr>
          <a:xfrm>
            <a:off x="783772" y="4549952"/>
            <a:ext cx="744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Photo Set 5:   Family portraits in Los Angeles, CA and Hiroshima, Japan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EBF51-A01C-FFB6-28BB-7EB2A8B668C0}"/>
              </a:ext>
            </a:extLst>
          </p:cNvPr>
          <p:cNvSpPr txBox="1"/>
          <p:nvPr/>
        </p:nvSpPr>
        <p:spPr>
          <a:xfrm>
            <a:off x="762000" y="3891308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Photo Set 4:   Farms in Los Angeles, CA and Hiroshima, Japan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02E02-085B-B7EE-6FFB-F4ADCB4705DF}"/>
              </a:ext>
            </a:extLst>
          </p:cNvPr>
          <p:cNvSpPr txBox="1"/>
          <p:nvPr/>
        </p:nvSpPr>
        <p:spPr>
          <a:xfrm>
            <a:off x="762000" y="2584906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Photo Set 2:  Beach scenes in Los Angeles, CA and Hiroshima, Japan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2C4C8-B25F-A2D0-2769-EECA35E56911}"/>
              </a:ext>
            </a:extLst>
          </p:cNvPr>
          <p:cNvSpPr txBox="1"/>
          <p:nvPr/>
        </p:nvSpPr>
        <p:spPr>
          <a:xfrm>
            <a:off x="762000" y="1109192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The photo sets compare various scenes and events in Los Angeles, CA and Hiroshima, Japan.</a:t>
            </a:r>
          </a:p>
        </p:txBody>
      </p:sp>
    </p:spTree>
    <p:extLst>
      <p:ext uri="{BB962C8B-B14F-4D97-AF65-F5344CB8AC3E}">
        <p14:creationId xmlns:p14="http://schemas.microsoft.com/office/powerpoint/2010/main" val="1576000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98700FA-B56C-FEB3-AD41-173A19DDA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02" y="5"/>
            <a:ext cx="4876801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34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road, outdoor, street, way&#10;&#10;Description automatically generated">
            <a:extLst>
              <a:ext uri="{FF2B5EF4-FFF2-40B4-BE49-F238E27FC236}">
                <a16:creationId xmlns:a16="http://schemas.microsoft.com/office/drawing/2014/main" id="{F2DACB2B-A1E1-4B35-FFD7-C33497455E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7748"/>
            <a:ext cx="9143202" cy="51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84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road, outdoor, street, way&#10;&#10;Description automatically generated">
            <a:extLst>
              <a:ext uri="{FF2B5EF4-FFF2-40B4-BE49-F238E27FC236}">
                <a16:creationId xmlns:a16="http://schemas.microsoft.com/office/drawing/2014/main" id="{F2DACB2B-A1E1-4B35-FFD7-C33497455E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286000"/>
            <a:ext cx="4571202" cy="25908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98700FA-B56C-FEB3-AD41-173A19DDA7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1472"/>
            <a:ext cx="4419600" cy="621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85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54EBE7CB-49CF-1EA6-F9E0-2926D0B58F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2" y="381000"/>
            <a:ext cx="899159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29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ople on a beach&#10;&#10;Description automatically generated with low confidence">
            <a:extLst>
              <a:ext uri="{FF2B5EF4-FFF2-40B4-BE49-F238E27FC236}">
                <a16:creationId xmlns:a16="http://schemas.microsoft.com/office/drawing/2014/main" id="{B6E00AF0-CE3B-F341-C56D-6D4471F9AB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005"/>
            <a:ext cx="9123884" cy="580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94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ople on a beach&#10;&#10;Description automatically generated with low confidence">
            <a:extLst>
              <a:ext uri="{FF2B5EF4-FFF2-40B4-BE49-F238E27FC236}">
                <a16:creationId xmlns:a16="http://schemas.microsoft.com/office/drawing/2014/main" id="{B6E00AF0-CE3B-F341-C56D-6D4471F9AB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021774"/>
            <a:ext cx="4495800" cy="2859923"/>
          </a:xfrm>
          <a:prstGeom prst="rect">
            <a:avLst/>
          </a:prstGeom>
        </p:spPr>
      </p:pic>
      <p:pic>
        <p:nvPicPr>
          <p:cNvPr id="3" name="Picture 2" descr="A group of people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54EBE7CB-49CF-1EA6-F9E0-2926D0B58F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021772"/>
            <a:ext cx="4487917" cy="281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86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building, old, white&#10;&#10;Description automatically generated">
            <a:extLst>
              <a:ext uri="{FF2B5EF4-FFF2-40B4-BE49-F238E27FC236}">
                <a16:creationId xmlns:a16="http://schemas.microsoft.com/office/drawing/2014/main" id="{22253A0D-3A94-911B-15EE-1E690F9E11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3" y="0"/>
            <a:ext cx="8567057" cy="659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26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D0EB99-74D7-D2B3-527B-454201504761}"/>
              </a:ext>
            </a:extLst>
          </p:cNvPr>
          <p:cNvSpPr txBox="1"/>
          <p:nvPr/>
        </p:nvSpPr>
        <p:spPr>
          <a:xfrm>
            <a:off x="990600" y="6096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</a:schemeClr>
                </a:solidFill>
              </a:rPr>
              <a:t>Strategy 1:  Revealing sections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5838DB-89E5-C48A-9FAC-58F7AF08C433}"/>
              </a:ext>
            </a:extLst>
          </p:cNvPr>
          <p:cNvSpPr txBox="1"/>
          <p:nvPr/>
        </p:nvSpPr>
        <p:spPr>
          <a:xfrm>
            <a:off x="1181100" y="1905000"/>
            <a:ext cx="6781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</a:rPr>
              <a:t>  Have students note what they see after each     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</a:rPr>
              <a:t>    section is revealed</a:t>
            </a:r>
          </a:p>
          <a:p>
            <a:pPr>
              <a:defRPr/>
            </a:pPr>
            <a:endParaRPr lang="en-US" altLang="en-US" sz="2800" dirty="0">
              <a:solidFill>
                <a:schemeClr val="tx1">
                  <a:lumMod val="85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</a:rPr>
              <a:t>  This helps them to focus on details within  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</a:rPr>
              <a:t>    the image</a:t>
            </a:r>
          </a:p>
          <a:p>
            <a:pPr>
              <a:defRPr/>
            </a:pPr>
            <a:endParaRPr lang="en-US" altLang="en-US" sz="2800" dirty="0">
              <a:solidFill>
                <a:schemeClr val="tx1">
                  <a:lumMod val="85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</a:rPr>
              <a:t>  As more of the photograph is revealed, move 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</a:rPr>
              <a:t>   from concrete observations to inferences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9904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DADA198D-8806-4B47-66D1-3822DBD918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39" y="32657"/>
            <a:ext cx="8946122" cy="62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17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DADA198D-8806-4B47-66D1-3822DBD918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9769" y="1864649"/>
            <a:ext cx="4445328" cy="3128705"/>
          </a:xfrm>
          <a:prstGeom prst="rect">
            <a:avLst/>
          </a:prstGeom>
        </p:spPr>
      </p:pic>
      <p:pic>
        <p:nvPicPr>
          <p:cNvPr id="3" name="Picture 2" descr="A picture containing outdoor, building, old, white&#10;&#10;Description automatically generated">
            <a:extLst>
              <a:ext uri="{FF2B5EF4-FFF2-40B4-BE49-F238E27FC236}">
                <a16:creationId xmlns:a16="http://schemas.microsoft.com/office/drawing/2014/main" id="{22253A0D-3A94-911B-15EE-1E690F9E11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9846"/>
            <a:ext cx="4495800" cy="345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13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935B427-A7A1-ABBF-2AD8-31A3AF5688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2" y="152400"/>
            <a:ext cx="8360227" cy="62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85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building, factory&#10;&#10;Description automatically generated">
            <a:extLst>
              <a:ext uri="{FF2B5EF4-FFF2-40B4-BE49-F238E27FC236}">
                <a16:creationId xmlns:a16="http://schemas.microsoft.com/office/drawing/2014/main" id="{E4FAE415-46F1-FC05-8478-8AFA41D47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58" y="304800"/>
            <a:ext cx="915730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93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building, factory&#10;&#10;Description automatically generated">
            <a:extLst>
              <a:ext uri="{FF2B5EF4-FFF2-40B4-BE49-F238E27FC236}">
                <a16:creationId xmlns:a16="http://schemas.microsoft.com/office/drawing/2014/main" id="{E4FAE415-46F1-FC05-8478-8AFA41D47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29" y="2095500"/>
            <a:ext cx="4514164" cy="2667000"/>
          </a:xfrm>
          <a:prstGeom prst="rect">
            <a:avLst/>
          </a:prstGeom>
        </p:spPr>
      </p:pic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935B427-A7A1-ABBF-2AD8-31A3AF568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7995"/>
            <a:ext cx="4495800" cy="334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20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s&#10;&#10;Description automatically generated with medium confidence">
            <a:extLst>
              <a:ext uri="{FF2B5EF4-FFF2-40B4-BE49-F238E27FC236}">
                <a16:creationId xmlns:a16="http://schemas.microsoft.com/office/drawing/2014/main" id="{5B8878A2-BFDB-E5A2-2715-4D1DED799C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7" y="381001"/>
            <a:ext cx="9065625" cy="62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62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B30DA5D-77AB-2202-C646-37A8EF9CC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87" y="304800"/>
            <a:ext cx="892628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87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B30DA5D-77AB-2202-C646-37A8EF9CC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859" y="1981200"/>
            <a:ext cx="4463143" cy="3124200"/>
          </a:xfrm>
          <a:prstGeom prst="rect">
            <a:avLst/>
          </a:prstGeom>
        </p:spPr>
      </p:pic>
      <p:pic>
        <p:nvPicPr>
          <p:cNvPr id="4" name="Picture 3" descr="A group of people standing in front of a bus&#10;&#10;Description automatically generated with medium confidence">
            <a:extLst>
              <a:ext uri="{FF2B5EF4-FFF2-40B4-BE49-F238E27FC236}">
                <a16:creationId xmlns:a16="http://schemas.microsoft.com/office/drawing/2014/main" id="{5B8878A2-BFDB-E5A2-2715-4D1DED799C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1200"/>
            <a:ext cx="455240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93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88A26D-404E-6C70-368A-8F358031F2ED}"/>
              </a:ext>
            </a:extLst>
          </p:cNvPr>
          <p:cNvSpPr txBox="1"/>
          <p:nvPr/>
        </p:nvSpPr>
        <p:spPr>
          <a:xfrm>
            <a:off x="685800" y="470386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</a:schemeClr>
                </a:solidFill>
              </a:rPr>
              <a:t>Other tips and ideas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C68F0-BEB4-4448-61F4-629FCD893962}"/>
              </a:ext>
            </a:extLst>
          </p:cNvPr>
          <p:cNvSpPr txBox="1"/>
          <p:nvPr/>
        </p:nvSpPr>
        <p:spPr>
          <a:xfrm>
            <a:off x="685800" y="1447802"/>
            <a:ext cx="7848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  <a:ea typeface="ＭＳ Ｐゴシック" panose="020B0600070205080204" pitchFamily="34" charset="-128"/>
              </a:rPr>
              <a:t>Print out pictures to give students closer access and a more </a:t>
            </a:r>
            <a:r>
              <a:rPr lang="ja-JP" altLang="en-US" sz="2800">
                <a:solidFill>
                  <a:schemeClr val="tx1">
                    <a:lumMod val="85000"/>
                  </a:schemeClr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2800" dirty="0">
                <a:solidFill>
                  <a:schemeClr val="tx1">
                    <a:lumMod val="85000"/>
                  </a:schemeClr>
                </a:solidFill>
                <a:ea typeface="ＭＳ Ｐゴシック" panose="020B0600070205080204" pitchFamily="34" charset="-128"/>
              </a:rPr>
              <a:t>authentic</a:t>
            </a:r>
            <a:r>
              <a:rPr lang="ja-JP" altLang="en-US" sz="2800">
                <a:solidFill>
                  <a:schemeClr val="tx1">
                    <a:lumMod val="85000"/>
                  </a:schemeClr>
                </a:solidFill>
                <a:ea typeface="ＭＳ Ｐゴシック" panose="020B0600070205080204" pitchFamily="34" charset="-128"/>
              </a:rPr>
              <a:t>”</a:t>
            </a:r>
            <a:r>
              <a:rPr lang="en-US" altLang="ja-JP" sz="2800" dirty="0">
                <a:solidFill>
                  <a:schemeClr val="tx1">
                    <a:lumMod val="85000"/>
                  </a:schemeClr>
                </a:solidFill>
                <a:ea typeface="ＭＳ Ｐゴシック" panose="020B0600070205080204" pitchFamily="34" charset="-128"/>
              </a:rPr>
              <a:t> experience:</a:t>
            </a:r>
          </a:p>
          <a:p>
            <a:pPr eaLnBrk="1" hangingPunct="1"/>
            <a:endParaRPr lang="en-US" altLang="ja-JP" sz="1200" dirty="0">
              <a:solidFill>
                <a:schemeClr val="tx1">
                  <a:lumMod val="85000"/>
                </a:schemeClr>
              </a:solidFill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  <a:ea typeface="ＭＳ Ｐゴシック" panose="020B0600070205080204" pitchFamily="34" charset="-128"/>
              </a:rPr>
              <a:t>-Class sets or enlargements of actual photos</a:t>
            </a:r>
          </a:p>
          <a:p>
            <a:pPr lvl="1" eaLnBrk="1" hangingPunct="1"/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  <a:ea typeface="ＭＳ Ｐゴシック" panose="020B0600070205080204" pitchFamily="34" charset="-128"/>
              </a:rPr>
              <a:t>-Zoom in on elements of a picture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sz="2800" dirty="0">
              <a:solidFill>
                <a:schemeClr val="tx1">
                  <a:lumMod val="85000"/>
                </a:schemeClr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  <a:ea typeface="ＭＳ Ｐゴシック" panose="020B0600070205080204" pitchFamily="34" charset="-128"/>
              </a:rPr>
              <a:t>Don</a:t>
            </a:r>
            <a:r>
              <a:rPr lang="ja-JP" altLang="en-US" sz="2800">
                <a:solidFill>
                  <a:schemeClr val="tx1">
                    <a:lumMod val="85000"/>
                  </a:schemeClr>
                </a:solidFill>
                <a:ea typeface="ＭＳ Ｐゴシック" panose="020B0600070205080204" pitchFamily="34" charset="-128"/>
              </a:rPr>
              <a:t>’</a:t>
            </a:r>
            <a:r>
              <a:rPr lang="en-US" altLang="ja-JP" sz="2800" dirty="0">
                <a:solidFill>
                  <a:schemeClr val="tx1">
                    <a:lumMod val="85000"/>
                  </a:schemeClr>
                </a:solidFill>
                <a:ea typeface="ＭＳ Ｐゴシック" panose="020B0600070205080204" pitchFamily="34" charset="-128"/>
              </a:rPr>
              <a:t>t underestimate the power of images on a bulletin board </a:t>
            </a:r>
            <a:r>
              <a:rPr lang="mr-IN" altLang="ja-JP" sz="2800" dirty="0">
                <a:solidFill>
                  <a:schemeClr val="tx1">
                    <a:lumMod val="85000"/>
                  </a:schemeClr>
                </a:solidFill>
                <a:ea typeface="ＭＳ Ｐゴシック" panose="020B0600070205080204" pitchFamily="34" charset="-128"/>
              </a:rPr>
              <a:t>–</a:t>
            </a:r>
            <a:r>
              <a:rPr lang="en-US" altLang="ja-JP" sz="2800" dirty="0">
                <a:solidFill>
                  <a:schemeClr val="tx1">
                    <a:lumMod val="85000"/>
                  </a:schemeClr>
                </a:solidFill>
                <a:ea typeface="ＭＳ Ｐゴシック" panose="020B0600070205080204" pitchFamily="34" charset="-128"/>
              </a:rPr>
              <a:t> change them frequently</a:t>
            </a:r>
          </a:p>
          <a:p>
            <a:pPr eaLnBrk="1" hangingPunct="1"/>
            <a:endParaRPr lang="en-US" altLang="en-US" sz="2800" dirty="0">
              <a:solidFill>
                <a:schemeClr val="tx1">
                  <a:lumMod val="85000"/>
                </a:schemeClr>
              </a:solidFill>
              <a:ea typeface="ＭＳ Ｐゴシック" panose="020B0600070205080204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  <a:ea typeface="ＭＳ Ｐゴシック" panose="020B0600070205080204" pitchFamily="34" charset="-128"/>
              </a:rPr>
              <a:t>Each week choose a different photograph of a person or event in history for students to identify.</a:t>
            </a:r>
          </a:p>
        </p:txBody>
      </p:sp>
    </p:spTree>
    <p:extLst>
      <p:ext uri="{BB962C8B-B14F-4D97-AF65-F5344CB8AC3E}">
        <p14:creationId xmlns:p14="http://schemas.microsoft.com/office/powerpoint/2010/main" val="2364803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F8B5C1-919E-1645-94D0-83EFD5178812}"/>
              </a:ext>
            </a:extLst>
          </p:cNvPr>
          <p:cNvSpPr txBox="1"/>
          <p:nvPr/>
        </p:nvSpPr>
        <p:spPr>
          <a:xfrm>
            <a:off x="3124200" y="3962400"/>
            <a:ext cx="571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</a:rPr>
              <a:t>Thank you</a:t>
            </a:r>
          </a:p>
          <a:p>
            <a:endParaRPr lang="en-US" sz="40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4000" dirty="0" err="1">
                <a:solidFill>
                  <a:schemeClr val="tx1">
                    <a:lumMod val="75000"/>
                  </a:schemeClr>
                </a:solidFill>
              </a:rPr>
              <a:t>ありがとうございます</a:t>
            </a:r>
            <a:endParaRPr lang="en-US" sz="40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1218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7C66F92D-E6A0-C361-0B92-8ECBE174C5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9" y="500743"/>
            <a:ext cx="9110133" cy="58565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A64AE7-DA1A-EA3E-21AB-BCBA0FF1D6F1}"/>
              </a:ext>
            </a:extLst>
          </p:cNvPr>
          <p:cNvSpPr/>
          <p:nvPr/>
        </p:nvSpPr>
        <p:spPr>
          <a:xfrm>
            <a:off x="6248400" y="1295402"/>
            <a:ext cx="1447800" cy="506185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831056-3D04-F077-4B2D-44ED749D17F2}"/>
              </a:ext>
            </a:extLst>
          </p:cNvPr>
          <p:cNvSpPr/>
          <p:nvPr/>
        </p:nvSpPr>
        <p:spPr>
          <a:xfrm>
            <a:off x="1447800" y="1600202"/>
            <a:ext cx="1219200" cy="475705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6B57F-A44E-7D22-5270-510901894C03}"/>
              </a:ext>
            </a:extLst>
          </p:cNvPr>
          <p:cNvSpPr/>
          <p:nvPr/>
        </p:nvSpPr>
        <p:spPr>
          <a:xfrm>
            <a:off x="4876800" y="1524002"/>
            <a:ext cx="1371600" cy="483325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E29FAB-9F7C-4F73-53B6-230C31026A33}"/>
              </a:ext>
            </a:extLst>
          </p:cNvPr>
          <p:cNvSpPr/>
          <p:nvPr/>
        </p:nvSpPr>
        <p:spPr>
          <a:xfrm>
            <a:off x="0" y="500743"/>
            <a:ext cx="1676400" cy="585651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808272-62B8-4DFB-738C-899C2E4635A6}"/>
              </a:ext>
            </a:extLst>
          </p:cNvPr>
          <p:cNvSpPr/>
          <p:nvPr/>
        </p:nvSpPr>
        <p:spPr>
          <a:xfrm>
            <a:off x="1676400" y="500745"/>
            <a:ext cx="7467600" cy="109945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26E198-41F3-5658-4AE0-850620F60DCC}"/>
              </a:ext>
            </a:extLst>
          </p:cNvPr>
          <p:cNvSpPr/>
          <p:nvPr/>
        </p:nvSpPr>
        <p:spPr>
          <a:xfrm>
            <a:off x="7696200" y="1600202"/>
            <a:ext cx="1447800" cy="475705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D90A39-3D01-CFA6-9A9D-928D9C0B2F2A}"/>
              </a:ext>
            </a:extLst>
          </p:cNvPr>
          <p:cNvSpPr/>
          <p:nvPr/>
        </p:nvSpPr>
        <p:spPr>
          <a:xfrm>
            <a:off x="2667000" y="1600202"/>
            <a:ext cx="2209800" cy="475705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2571E79-18DC-C379-CD9C-DFCF7542BB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-10886"/>
            <a:ext cx="4724400" cy="68507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6D07CF-B7F2-7324-6B93-4CD53E0ECE98}"/>
              </a:ext>
            </a:extLst>
          </p:cNvPr>
          <p:cNvSpPr/>
          <p:nvPr/>
        </p:nvSpPr>
        <p:spPr>
          <a:xfrm>
            <a:off x="3505200" y="3657600"/>
            <a:ext cx="1828800" cy="21336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B7D257-41E3-ABDC-236E-5C0B78C60F05}"/>
              </a:ext>
            </a:extLst>
          </p:cNvPr>
          <p:cNvSpPr/>
          <p:nvPr/>
        </p:nvSpPr>
        <p:spPr>
          <a:xfrm>
            <a:off x="5334000" y="3657600"/>
            <a:ext cx="1219200" cy="21336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BD4156-42E0-505E-163B-EDD90456D951}"/>
              </a:ext>
            </a:extLst>
          </p:cNvPr>
          <p:cNvSpPr/>
          <p:nvPr/>
        </p:nvSpPr>
        <p:spPr>
          <a:xfrm>
            <a:off x="2286000" y="3657600"/>
            <a:ext cx="1219200" cy="21336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AC743C-B5F7-2ECC-E823-D264D735B8E3}"/>
              </a:ext>
            </a:extLst>
          </p:cNvPr>
          <p:cNvSpPr/>
          <p:nvPr/>
        </p:nvSpPr>
        <p:spPr>
          <a:xfrm>
            <a:off x="2286000" y="1828800"/>
            <a:ext cx="4724400" cy="1828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910C29-B47B-57D6-F95F-3E93B5DDA3C8}"/>
              </a:ext>
            </a:extLst>
          </p:cNvPr>
          <p:cNvSpPr/>
          <p:nvPr/>
        </p:nvSpPr>
        <p:spPr>
          <a:xfrm>
            <a:off x="2286000" y="5791202"/>
            <a:ext cx="4724400" cy="104865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1E51FD-8F55-31BA-6FEA-9A2BF682E9B5}"/>
              </a:ext>
            </a:extLst>
          </p:cNvPr>
          <p:cNvSpPr/>
          <p:nvPr/>
        </p:nvSpPr>
        <p:spPr>
          <a:xfrm>
            <a:off x="6553200" y="3657600"/>
            <a:ext cx="457200" cy="21336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C706EF-7D4B-C6E1-3C2F-0E02ECDDC7EF}"/>
              </a:ext>
            </a:extLst>
          </p:cNvPr>
          <p:cNvSpPr/>
          <p:nvPr/>
        </p:nvSpPr>
        <p:spPr>
          <a:xfrm>
            <a:off x="2286000" y="18151"/>
            <a:ext cx="4724400" cy="181065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old, standing, black&#10;&#10;Description automatically generated">
            <a:extLst>
              <a:ext uri="{FF2B5EF4-FFF2-40B4-BE49-F238E27FC236}">
                <a16:creationId xmlns:a16="http://schemas.microsoft.com/office/drawing/2014/main" id="{974D62BB-ED29-3C4A-AB91-6745736DB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266700"/>
            <a:ext cx="9144000" cy="6324600"/>
          </a:xfrm>
          <a:prstGeom prst="rect">
            <a:avLst/>
          </a:prstGeom>
          <a:noFill/>
          <a:ln w="25400" cap="rnd" cmpd="sng" algn="ctr">
            <a:noFill/>
            <a:prstDash val="solid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698274-42D2-7F3F-6A9A-CC416910E2CF}"/>
              </a:ext>
            </a:extLst>
          </p:cNvPr>
          <p:cNvSpPr/>
          <p:nvPr/>
        </p:nvSpPr>
        <p:spPr>
          <a:xfrm>
            <a:off x="5562600" y="3505200"/>
            <a:ext cx="990600" cy="30861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985A5C-1496-9C7D-C964-2243B03E9167}"/>
              </a:ext>
            </a:extLst>
          </p:cNvPr>
          <p:cNvSpPr/>
          <p:nvPr/>
        </p:nvSpPr>
        <p:spPr>
          <a:xfrm>
            <a:off x="4724400" y="3505200"/>
            <a:ext cx="838200" cy="1295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C7811-4F0D-A94B-9F54-737529BDAE63}"/>
              </a:ext>
            </a:extLst>
          </p:cNvPr>
          <p:cNvSpPr/>
          <p:nvPr/>
        </p:nvSpPr>
        <p:spPr>
          <a:xfrm>
            <a:off x="3810000" y="3505200"/>
            <a:ext cx="914400" cy="1295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E440D0-806A-1B9A-8A5B-6FFB53ABF57C}"/>
              </a:ext>
            </a:extLst>
          </p:cNvPr>
          <p:cNvSpPr/>
          <p:nvPr/>
        </p:nvSpPr>
        <p:spPr>
          <a:xfrm>
            <a:off x="1676400" y="266700"/>
            <a:ext cx="7467600" cy="3238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F7BFD3-33E9-DC21-47B4-2576DEE5D593}"/>
              </a:ext>
            </a:extLst>
          </p:cNvPr>
          <p:cNvSpPr/>
          <p:nvPr/>
        </p:nvSpPr>
        <p:spPr>
          <a:xfrm>
            <a:off x="0" y="4800600"/>
            <a:ext cx="5562600" cy="17907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32400-4654-3A2A-E7A9-785D3F8B4C32}"/>
              </a:ext>
            </a:extLst>
          </p:cNvPr>
          <p:cNvSpPr/>
          <p:nvPr/>
        </p:nvSpPr>
        <p:spPr>
          <a:xfrm>
            <a:off x="1676400" y="3505200"/>
            <a:ext cx="2133600" cy="1295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290EEA-9012-4A72-B198-33C3214D635F}"/>
              </a:ext>
            </a:extLst>
          </p:cNvPr>
          <p:cNvSpPr/>
          <p:nvPr/>
        </p:nvSpPr>
        <p:spPr>
          <a:xfrm>
            <a:off x="6553200" y="3505200"/>
            <a:ext cx="2590800" cy="30861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2A0935-6382-81BA-3C49-783693F0DF96}"/>
              </a:ext>
            </a:extLst>
          </p:cNvPr>
          <p:cNvSpPr/>
          <p:nvPr/>
        </p:nvSpPr>
        <p:spPr>
          <a:xfrm>
            <a:off x="21773" y="266700"/>
            <a:ext cx="1654629" cy="4533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A9BA77-03B3-E912-DE3E-14A75BFC90B4}"/>
              </a:ext>
            </a:extLst>
          </p:cNvPr>
          <p:cNvSpPr txBox="1"/>
          <p:nvPr/>
        </p:nvSpPr>
        <p:spPr>
          <a:xfrm>
            <a:off x="609600" y="232818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</a:schemeClr>
                </a:solidFill>
              </a:rPr>
              <a:t>Strategy 2:  Stepping into the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55BB49-B414-A055-B31C-BA9606BFDE1D}"/>
              </a:ext>
            </a:extLst>
          </p:cNvPr>
          <p:cNvSpPr txBox="1"/>
          <p:nvPr/>
        </p:nvSpPr>
        <p:spPr>
          <a:xfrm>
            <a:off x="304800" y="1143000"/>
            <a:ext cx="86868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chemeClr val="tx1">
                    <a:lumMod val="85000"/>
                  </a:schemeClr>
                </a:solidFill>
              </a:rPr>
              <a:t>As you show each photo, ask students to record their thoughts about each question as you ask it out loud:</a:t>
            </a:r>
          </a:p>
          <a:p>
            <a:pPr>
              <a:defRPr/>
            </a:pPr>
            <a:endParaRPr lang="en-US" altLang="en-US" sz="1000" dirty="0">
              <a:solidFill>
                <a:schemeClr val="tx1">
                  <a:lumMod val="85000"/>
                </a:schemeClr>
              </a:solidFill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</a:rPr>
              <a:t>  What do you see? (clothing, items, who?, what?)</a:t>
            </a:r>
          </a:p>
          <a:p>
            <a:pPr marL="274637" lvl="1">
              <a:defRPr/>
            </a:pPr>
            <a:endParaRPr lang="en-US" altLang="en-US" sz="2800" dirty="0">
              <a:solidFill>
                <a:schemeClr val="tx1">
                  <a:lumMod val="85000"/>
                </a:schemeClr>
              </a:solidFill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</a:rPr>
              <a:t>  What do you hear? (conversations, sounds, words, </a:t>
            </a:r>
          </a:p>
          <a:p>
            <a:pPr lvl="1" eaLnBrk="1" hangingPunct="1">
              <a:defRPr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</a:rPr>
              <a:t>    phrases)</a:t>
            </a:r>
          </a:p>
          <a:p>
            <a:pPr lvl="1" eaLnBrk="1" hangingPunct="1">
              <a:buFont typeface="Arial" charset="0"/>
              <a:buChar char="•"/>
              <a:defRPr/>
            </a:pPr>
            <a:endParaRPr lang="en-US" altLang="en-US" sz="2800" dirty="0">
              <a:solidFill>
                <a:schemeClr val="tx1">
                  <a:lumMod val="85000"/>
                </a:schemeClr>
              </a:solidFill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</a:rPr>
              <a:t>  What do you smell? </a:t>
            </a:r>
          </a:p>
          <a:p>
            <a:pPr lvl="1" eaLnBrk="1" hangingPunct="1">
              <a:buFont typeface="Arial" charset="0"/>
              <a:buChar char="•"/>
              <a:defRPr/>
            </a:pPr>
            <a:endParaRPr lang="en-US" altLang="en-US" sz="2800" dirty="0">
              <a:solidFill>
                <a:schemeClr val="tx1">
                  <a:lumMod val="85000"/>
                </a:schemeClr>
              </a:solidFill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</a:rPr>
              <a:t>  What do you feel? (physical feelings, emotional feelings)</a:t>
            </a:r>
          </a:p>
          <a:p>
            <a:pPr lvl="1" eaLnBrk="1" hangingPunct="1">
              <a:buFont typeface="Arial" charset="0"/>
              <a:buChar char="•"/>
              <a:defRPr/>
            </a:pPr>
            <a:endParaRPr lang="en-US" altLang="en-US" sz="2800" dirty="0">
              <a:solidFill>
                <a:schemeClr val="tx1">
                  <a:lumMod val="85000"/>
                </a:schemeClr>
              </a:solidFill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2800" dirty="0">
                <a:solidFill>
                  <a:schemeClr val="tx1">
                    <a:lumMod val="85000"/>
                  </a:schemeClr>
                </a:solidFill>
              </a:rPr>
              <a:t>  What is going on? (Make some inferences.)</a:t>
            </a:r>
          </a:p>
        </p:txBody>
      </p:sp>
    </p:spTree>
    <p:extLst>
      <p:ext uri="{BB962C8B-B14F-4D97-AF65-F5344CB8AC3E}">
        <p14:creationId xmlns:p14="http://schemas.microsoft.com/office/powerpoint/2010/main" val="3724065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car&#10;&#10;Description automatically generated with low confidence">
            <a:extLst>
              <a:ext uri="{FF2B5EF4-FFF2-40B4-BE49-F238E27FC236}">
                <a16:creationId xmlns:a16="http://schemas.microsoft.com/office/drawing/2014/main" id="{49584504-AAB6-522E-8655-B879956C70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7202"/>
            <a:ext cx="9144000" cy="543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0677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C829652-4778-E5D4-9D6F-A69F0BCD45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7404" y="0"/>
            <a:ext cx="4989195" cy="6858000"/>
          </a:xfrm>
          <a:prstGeom prst="rect">
            <a:avLst/>
          </a:prstGeom>
          <a:noFill/>
          <a:ln w="25400" cap="rnd" cmpd="sng" algn="ctr">
            <a:noFill/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15619133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old, transport&#10;&#10;Description automatically generated">
            <a:extLst>
              <a:ext uri="{FF2B5EF4-FFF2-40B4-BE49-F238E27FC236}">
                <a16:creationId xmlns:a16="http://schemas.microsoft.com/office/drawing/2014/main" id="{92927C8C-FA38-38F8-0847-F1FB2ECC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" b="1"/>
          <a:stretch/>
        </p:blipFill>
        <p:spPr>
          <a:xfrm>
            <a:off x="90490" y="68265"/>
            <a:ext cx="8963025" cy="6721475"/>
          </a:xfrm>
          <a:prstGeom prst="rect">
            <a:avLst/>
          </a:prstGeom>
          <a:noFill/>
          <a:ln w="38100" cap="sq" cmpd="sng" algn="ctr">
            <a:noFill/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823489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Photo Album.potx</Template>
  <TotalTime>0</TotalTime>
  <Words>1107</Words>
  <Application>Microsoft Macintosh PowerPoint</Application>
  <PresentationFormat>On-screen Show (4:3)</PresentationFormat>
  <Paragraphs>133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ＭＳ Ｐゴシック</vt:lpstr>
      <vt:lpstr>Arial</vt:lpstr>
      <vt:lpstr>Calibri</vt:lpstr>
      <vt:lpstr>Garamond</vt:lpstr>
      <vt:lpstr>Mangal</vt:lpstr>
      <vt:lpstr>ClassicPhotoAlbum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2010-02-01T21:16:09Z</dcterms:created>
  <dcterms:modified xsi:type="dcterms:W3CDTF">2022-09-07T20:31:48Z</dcterms:modified>
</cp:coreProperties>
</file>